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5" r:id="rId4"/>
    <p:sldId id="271" r:id="rId5"/>
    <p:sldId id="274" r:id="rId6"/>
    <p:sldId id="27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8A3D"/>
    <a:srgbClr val="A2CC31"/>
    <a:srgbClr val="2128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602436-38E1-0B44-6C3E-42B38E97D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1F6BA1-6A97-2E16-EE8F-1C817E70B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2E6984-BE79-6EDF-C4B6-3FE1826A6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9754ED-274C-4E68-38E2-EB833DF4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EFB0D5-18ED-2613-2B4D-50D692590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090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287970-761F-12D6-950D-D3340A342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AD08C4A-D8BD-C845-BFF7-776652EB7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269F28-ECD0-27ED-32DD-2D889FFA3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4E1F8A-E64B-0F0E-9884-6E31E3760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200DC2-6591-E3C4-2323-13AD31514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03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1200665-40F9-4DD7-5D04-8B54597914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B0A59C0-7ECA-0F4F-1189-E2471A61F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CF1F33-C583-9E31-C659-B2EC2BBE3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AFC635-D4E5-0433-85C8-602AEF577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771EC6-FC21-A576-9951-019F285A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5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95C07F-CCF2-455F-F42A-4D08E81E1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B8C0F6-B3CC-F755-FA37-A99C182E0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60F8CF-EBF8-0214-B239-C8A4AA2E4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F61FDF-972B-13C0-F591-DC9641EFF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62EA1D-EF41-0FC1-E61A-04FE9F80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89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7F07E2-A788-BD88-44C6-97D78B8C6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25EB86-DD55-0D0C-612F-A83CC624D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04662F-23EA-1887-3D88-F5F371062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061136-A768-2533-A144-4FF435EBA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AEE9A5-6249-ACC5-DA5C-B11A44053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70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CB25D4-9650-008F-B9A1-709B7997E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C773F6-94B8-A101-CA37-FFD94D9FB1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570147D-45D3-77C4-80EA-54CD050E5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6D6CCE-2943-0B4B-826F-01C344659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55689A-540B-1D25-FD0C-65F0FA7AD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F6CCEB-E088-BFE7-7760-83743FC5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60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DA60CA-9D67-D486-15F5-83429DCE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245D11-DF34-946C-6160-79EDB61FD1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662046-363A-FA35-1AFE-FBBD13BD9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9666CE8-AD26-4E92-C734-56432EA135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1B10A58-B4A8-C2D8-7400-99B80A360C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E545E95-DADA-2D89-9059-320A0B4D4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1DAEDC-A3BF-43B1-D0F4-A461056C9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5AD9123-B5FF-35E9-E815-532216901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691AFC-E6D6-51B0-F444-9B50E5DD9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E99FBCB-364A-9E1E-F0FE-1AC1CC8B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9A71756-6CF6-7E26-0536-20491F9E9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4F2E71A-E6AA-97B3-702D-4CCA5A20F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57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2EA28F2-5FDD-EBE7-A801-8C7021E35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317E416-D7F8-F2AC-4A60-B64CDC05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C69A93-FB7C-7E8B-6C64-6218B84A0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704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9D0962-C7FA-427B-FC53-4B68045AD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BD7825-E1A5-C729-9D88-F1A4D60F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05628AE-3F02-9DFB-E075-C8916A3EE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D5F679-91B8-B56A-6BD0-4992346D4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CFCD0C-188A-AA2A-972F-B90DEFCD0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DC0E35-391A-DE96-1D8C-14610C8EC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385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6ECDB7-137B-6310-813F-3D3CBB426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2FEF37A-CE52-8A2B-1E08-647E1F57B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D3ADD5-A0EC-1F58-2F7E-0DB2D46C9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8BFAF4-E088-B6F3-FBE5-94690D866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9418E61-3CF7-9EA1-0D06-80A8350E9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53D4BA-C1C5-FD82-1E08-0F1E30005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173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D033059-0EF7-B513-97BD-1958650F4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CD1F5B-1FE2-C08C-55B9-2AB80914C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C5922C-A0D0-4A0C-486D-CF923BADB4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60202-8FA3-4F90-8B8F-44BB916E4083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020FFC-A813-6A5A-7D71-AADB136C1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D89F66-0BBF-2C91-EDA7-AFD24405C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936A8-A566-4A87-943C-295DD02CE2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65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D947D6-2F12-DCF6-B655-D940C9D2B5FE}"/>
              </a:ext>
            </a:extLst>
          </p:cNvPr>
          <p:cNvSpPr txBox="1">
            <a:spLocks/>
          </p:cNvSpPr>
          <p:nvPr/>
        </p:nvSpPr>
        <p:spPr>
          <a:xfrm>
            <a:off x="3867887" y="6357779"/>
            <a:ext cx="3647337" cy="34290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800" dirty="0">
              <a:solidFill>
                <a:srgbClr val="002060"/>
              </a:solidFill>
              <a:latin typeface="Agency FB" panose="020B0503020202020204" pitchFamily="34" charset="0"/>
            </a:endParaRP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1F8B9B3A-869F-9077-5E0E-0463DEDEAF0E}"/>
              </a:ext>
            </a:extLst>
          </p:cNvPr>
          <p:cNvGrpSpPr/>
          <p:nvPr/>
        </p:nvGrpSpPr>
        <p:grpSpPr>
          <a:xfrm>
            <a:off x="3021555" y="1621766"/>
            <a:ext cx="6148889" cy="3614468"/>
            <a:chOff x="2898475" y="361254"/>
            <a:chExt cx="6148889" cy="361446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21391B1-7E8F-6AF0-9D8D-FF5AB98D4288}"/>
                </a:ext>
              </a:extLst>
            </p:cNvPr>
            <p:cNvSpPr/>
            <p:nvPr/>
          </p:nvSpPr>
          <p:spPr>
            <a:xfrm>
              <a:off x="2939862" y="361254"/>
              <a:ext cx="6107502" cy="36144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TextBox 114">
              <a:extLst>
                <a:ext uri="{FF2B5EF4-FFF2-40B4-BE49-F238E27FC236}">
                  <a16:creationId xmlns:a16="http://schemas.microsoft.com/office/drawing/2014/main" id="{2BAF7B86-DFF0-7B5E-3A96-DB77A41AF914}"/>
                </a:ext>
              </a:extLst>
            </p:cNvPr>
            <p:cNvSpPr txBox="1"/>
            <p:nvPr/>
          </p:nvSpPr>
          <p:spPr>
            <a:xfrm>
              <a:off x="2898475" y="569006"/>
              <a:ext cx="5543948" cy="1015663"/>
            </a:xfrm>
            <a:prstGeom prst="rect">
              <a:avLst/>
            </a:prstGeom>
            <a:noFill/>
            <a:ln w="50800">
              <a:noFill/>
            </a:ln>
          </p:spPr>
          <p:txBody>
            <a:bodyPr wrap="square" rtlCol="0">
              <a:spAutoFit/>
            </a:bodyPr>
            <a:lstStyle/>
            <a:p>
              <a:pPr lvl="1" algn="ctr"/>
              <a:r>
                <a:rPr lang="fr-FR" sz="6000" b="1" kern="2000" spc="600" dirty="0">
                  <a:solidFill>
                    <a:srgbClr val="BF8A3D"/>
                  </a:solidFill>
                  <a:latin typeface="Arial Nova Cond Light" panose="020B0306020202020204" pitchFamily="34" charset="0"/>
                  <a:cs typeface="Times New Roman" panose="02020603050405020304" pitchFamily="18" charset="0"/>
                </a:rPr>
                <a:t>Eric REYNAUD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4A5FC15F-6C55-3CF6-83C2-366FCFD49D7A}"/>
                </a:ext>
              </a:extLst>
            </p:cNvPr>
            <p:cNvGrpSpPr/>
            <p:nvPr/>
          </p:nvGrpSpPr>
          <p:grpSpPr>
            <a:xfrm>
              <a:off x="3501873" y="1363120"/>
              <a:ext cx="4725755" cy="1015663"/>
              <a:chOff x="3890397" y="1843375"/>
              <a:chExt cx="4725755" cy="1015663"/>
            </a:xfrm>
          </p:grpSpPr>
          <p:sp>
            <p:nvSpPr>
              <p:cNvPr id="10" name="TextBox 114">
                <a:extLst>
                  <a:ext uri="{FF2B5EF4-FFF2-40B4-BE49-F238E27FC236}">
                    <a16:creationId xmlns:a16="http://schemas.microsoft.com/office/drawing/2014/main" id="{3C3F76D1-7385-13E9-3419-B757B6358CB5}"/>
                  </a:ext>
                </a:extLst>
              </p:cNvPr>
              <p:cNvSpPr txBox="1"/>
              <p:nvPr/>
            </p:nvSpPr>
            <p:spPr>
              <a:xfrm>
                <a:off x="4198146" y="1843375"/>
                <a:ext cx="3631720" cy="1015663"/>
              </a:xfrm>
              <a:prstGeom prst="rect">
                <a:avLst/>
              </a:prstGeom>
              <a:noFill/>
              <a:ln w="50800"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1" algn="ctr"/>
                <a:r>
                  <a:rPr lang="fr-FR" sz="6000" b="1" kern="2000" spc="600" dirty="0">
                    <a:latin typeface="Arial Nova Cond Light" panose="020B0306020202020204" pitchFamily="34" charset="0"/>
                    <a:cs typeface="72 Black" panose="020B0A04030603020204" pitchFamily="34" charset="0"/>
                  </a:rPr>
                  <a:t>Conseils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C9AE388-D247-CCAE-1C0B-E818344BBB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0397" y="2011406"/>
                <a:ext cx="4725755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1">
                <a:extLst>
                  <a:ext uri="{FF2B5EF4-FFF2-40B4-BE49-F238E27FC236}">
                    <a16:creationId xmlns:a16="http://schemas.microsoft.com/office/drawing/2014/main" id="{6C675401-AC66-A335-519A-B8308AD3CE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0397" y="2779224"/>
                <a:ext cx="4709692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114">
              <a:extLst>
                <a:ext uri="{FF2B5EF4-FFF2-40B4-BE49-F238E27FC236}">
                  <a16:creationId xmlns:a16="http://schemas.microsoft.com/office/drawing/2014/main" id="{10610FC8-CB99-9C1E-A70B-6C1901C9F295}"/>
                </a:ext>
              </a:extLst>
            </p:cNvPr>
            <p:cNvSpPr txBox="1"/>
            <p:nvPr/>
          </p:nvSpPr>
          <p:spPr>
            <a:xfrm>
              <a:off x="5331294" y="2385639"/>
              <a:ext cx="1324638" cy="1323439"/>
            </a:xfrm>
            <a:prstGeom prst="rect">
              <a:avLst/>
            </a:prstGeom>
            <a:noFill/>
            <a:ln w="50800">
              <a:noFill/>
            </a:ln>
          </p:spPr>
          <p:txBody>
            <a:bodyPr wrap="square" rtlCol="0">
              <a:spAutoFit/>
            </a:bodyPr>
            <a:lstStyle/>
            <a:p>
              <a:pPr lvl="1" algn="ctr"/>
              <a:r>
                <a:rPr lang="fr-FR" sz="8000" b="1" kern="2000" spc="600" dirty="0">
                  <a:solidFill>
                    <a:schemeClr val="bg1"/>
                  </a:solidFill>
                  <a:highlight>
                    <a:srgbClr val="000000"/>
                  </a:highlight>
                  <a:latin typeface="Arial Nova Cond Light" panose="020B0306020202020204" pitchFamily="34" charset="0"/>
                  <a:cs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8" name="TextBox 114">
              <a:extLst>
                <a:ext uri="{FF2B5EF4-FFF2-40B4-BE49-F238E27FC236}">
                  <a16:creationId xmlns:a16="http://schemas.microsoft.com/office/drawing/2014/main" id="{713EAA4E-B811-A5D4-4B5E-F941AC68EB44}"/>
                </a:ext>
              </a:extLst>
            </p:cNvPr>
            <p:cNvSpPr txBox="1"/>
            <p:nvPr/>
          </p:nvSpPr>
          <p:spPr>
            <a:xfrm>
              <a:off x="4940422" y="2384150"/>
              <a:ext cx="685060" cy="1323439"/>
            </a:xfrm>
            <a:prstGeom prst="rect">
              <a:avLst/>
            </a:prstGeom>
            <a:noFill/>
            <a:ln w="50800">
              <a:noFill/>
            </a:ln>
          </p:spPr>
          <p:txBody>
            <a:bodyPr wrap="square" rtlCol="0">
              <a:spAutoFit/>
            </a:bodyPr>
            <a:lstStyle/>
            <a:p>
              <a:pPr lvl="1" algn="ctr"/>
              <a:r>
                <a:rPr lang="fr-FR" sz="8000" b="1" kern="2000" spc="600" dirty="0">
                  <a:solidFill>
                    <a:schemeClr val="bg1"/>
                  </a:solidFill>
                  <a:highlight>
                    <a:srgbClr val="000000"/>
                  </a:highlight>
                  <a:latin typeface="Arial Nova Cond Light" panose="020B0306020202020204" pitchFamily="34" charset="0"/>
                  <a:cs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2E432D1B-4D07-4A2B-F222-0A4A092CC4AB}"/>
                </a:ext>
              </a:extLst>
            </p:cNvPr>
            <p:cNvSpPr txBox="1"/>
            <p:nvPr/>
          </p:nvSpPr>
          <p:spPr>
            <a:xfrm>
              <a:off x="5488218" y="2168488"/>
              <a:ext cx="75912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0" dirty="0">
                  <a:solidFill>
                    <a:srgbClr val="BF8A3D"/>
                  </a:solidFill>
                  <a:latin typeface="Arial Nova Cond" panose="020B0506020202020204" pitchFamily="34" charset="0"/>
                </a:rPr>
                <a:t>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6747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77A73-D8BF-333C-F5D1-B86CF94C3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 39">
            <a:extLst>
              <a:ext uri="{FF2B5EF4-FFF2-40B4-BE49-F238E27FC236}">
                <a16:creationId xmlns:a16="http://schemas.microsoft.com/office/drawing/2014/main" id="{9F01A69D-C6F0-BB6A-B452-7C15CD819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43" y="225652"/>
            <a:ext cx="1444139" cy="873385"/>
          </a:xfrm>
          <a:prstGeom prst="rect">
            <a:avLst/>
          </a:prstGeom>
        </p:spPr>
      </p:pic>
      <p:sp>
        <p:nvSpPr>
          <p:cNvPr id="49" name="Espace réservé du contenu 9">
            <a:extLst>
              <a:ext uri="{FF2B5EF4-FFF2-40B4-BE49-F238E27FC236}">
                <a16:creationId xmlns:a16="http://schemas.microsoft.com/office/drawing/2014/main" id="{8BE744CF-A93F-EAB1-13B1-050EF2335CC5}"/>
              </a:ext>
            </a:extLst>
          </p:cNvPr>
          <p:cNvSpPr txBox="1">
            <a:spLocks/>
          </p:cNvSpPr>
          <p:nvPr/>
        </p:nvSpPr>
        <p:spPr>
          <a:xfrm>
            <a:off x="267643" y="6024228"/>
            <a:ext cx="11987110" cy="608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800" b="1" dirty="0">
                <a:latin typeface="Agency FB" panose="020B0503020202020204" pitchFamily="34" charset="0"/>
              </a:rPr>
              <a:t> </a:t>
            </a:r>
            <a:r>
              <a:rPr lang="fr-FR" sz="1800" b="1" u="sng" dirty="0">
                <a:latin typeface="Agency FB" panose="020B0503020202020204" pitchFamily="34" charset="0"/>
              </a:rPr>
              <a:t>Comment ? </a:t>
            </a:r>
            <a:r>
              <a:rPr lang="fr-FR" sz="1800" b="1" dirty="0">
                <a:latin typeface="Agency FB" panose="020B0503020202020204" pitchFamily="34" charset="0"/>
              </a:rPr>
              <a:t>:  </a:t>
            </a:r>
            <a:r>
              <a:rPr lang="fr-FR" sz="1800" dirty="0">
                <a:latin typeface="Agency FB" panose="020B0503020202020204" pitchFamily="34" charset="0"/>
              </a:rPr>
              <a:t>via ma SASU, je propose des  </a:t>
            </a:r>
            <a:r>
              <a:rPr lang="fr-FR" sz="1800" dirty="0">
                <a:latin typeface="Agency FB" panose="020B0503020202020204" pitchFamily="34" charset="0"/>
                <a:cs typeface="Calibri" panose="020F0502020204030204" pitchFamily="34" charset="0"/>
              </a:rPr>
              <a:t>services d’accompagnement sur des projets et réflexions.</a:t>
            </a:r>
            <a:r>
              <a:rPr lang="fr-FR" sz="1800" dirty="0">
                <a:latin typeface="Agency FB" panose="020B0503020202020204" pitchFamily="34" charset="0"/>
              </a:rPr>
              <a:t>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800" dirty="0"/>
          </a:p>
        </p:txBody>
      </p:sp>
      <p:sp>
        <p:nvSpPr>
          <p:cNvPr id="57" name="Espace réservé du contenu 9">
            <a:extLst>
              <a:ext uri="{FF2B5EF4-FFF2-40B4-BE49-F238E27FC236}">
                <a16:creationId xmlns:a16="http://schemas.microsoft.com/office/drawing/2014/main" id="{15A1DA10-9F51-290E-B5BE-C6E6C0889A36}"/>
              </a:ext>
            </a:extLst>
          </p:cNvPr>
          <p:cNvSpPr txBox="1">
            <a:spLocks/>
          </p:cNvSpPr>
          <p:nvPr/>
        </p:nvSpPr>
        <p:spPr>
          <a:xfrm>
            <a:off x="329223" y="1568898"/>
            <a:ext cx="11677649" cy="2232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800" b="1" u="sng" dirty="0">
                <a:latin typeface="Agency FB" panose="020B0503020202020204" pitchFamily="34" charset="0"/>
              </a:rPr>
              <a:t>Pourquoi ? </a:t>
            </a:r>
            <a:r>
              <a:rPr lang="fr-FR" sz="1800" b="1" dirty="0">
                <a:latin typeface="Agency FB" panose="020B0503020202020204" pitchFamily="34" charset="0"/>
              </a:rPr>
              <a:t>:  </a:t>
            </a:r>
            <a:r>
              <a:rPr lang="fr-FR" sz="1800" dirty="0">
                <a:latin typeface="Agency FB" panose="020B0503020202020204" pitchFamily="34" charset="0"/>
              </a:rPr>
              <a:t> L’importance de la transmission des connaissances et du travail d’équipe. </a:t>
            </a:r>
          </a:p>
          <a:p>
            <a:pPr marL="88900" lvl="2" indent="0">
              <a:lnSpc>
                <a:spcPct val="150000"/>
              </a:lnSpc>
              <a:buNone/>
            </a:pPr>
            <a:r>
              <a:rPr lang="fr-FR" sz="1600" dirty="0">
                <a:effectLst/>
                <a:latin typeface="Agency FB" panose="020B0503020202020204" pitchFamily="34" charset="0"/>
                <a:cs typeface="Calibri" panose="020F0502020204030204" pitchFamily="34" charset="0"/>
              </a:rPr>
              <a:t>Après 40 d’expériences dans le monde des NTIC dont 28 ans de </a:t>
            </a:r>
            <a:r>
              <a:rPr lang="fr-FR" sz="1600" dirty="0">
                <a:latin typeface="Agency FB" panose="020B0503020202020204" pitchFamily="34" charset="0"/>
                <a:cs typeface="Calibri" panose="020F0502020204030204" pitchFamily="34" charset="0"/>
              </a:rPr>
              <a:t>management </a:t>
            </a:r>
            <a:r>
              <a:rPr lang="fr-FR" sz="1600" dirty="0">
                <a:effectLst/>
                <a:latin typeface="Agency FB" panose="020B0503020202020204" pitchFamily="34" charset="0"/>
                <a:cs typeface="Calibri" panose="020F0502020204030204" pitchFamily="34" charset="0"/>
              </a:rPr>
              <a:t>des ventes, d’animation de réseaux et de déploiement de solutions de Mobilité sans fil, d’applications métiers et d’appel malade, je suis toujours resté au contact des </a:t>
            </a:r>
            <a:r>
              <a:rPr lang="fr-FR" sz="1600" dirty="0">
                <a:latin typeface="Agency FB" panose="020B0503020202020204" pitchFamily="34" charset="0"/>
                <a:cs typeface="Calibri" panose="020F0502020204030204" pitchFamily="34" charset="0"/>
              </a:rPr>
              <a:t>c</a:t>
            </a:r>
            <a:r>
              <a:rPr lang="fr-FR" sz="1600" dirty="0">
                <a:effectLst/>
                <a:latin typeface="Agency FB" panose="020B0503020202020204" pitchFamily="34" charset="0"/>
                <a:cs typeface="Calibri" panose="020F0502020204030204" pitchFamily="34" charset="0"/>
              </a:rPr>
              <a:t>lients, prescripteurs, constructeurs, éditeurs et intégrateurs acteurs sur </a:t>
            </a:r>
            <a:r>
              <a:rPr lang="fr-FR" sz="1600" dirty="0">
                <a:latin typeface="Agency FB" panose="020B0503020202020204" pitchFamily="34" charset="0"/>
                <a:cs typeface="Calibri" panose="020F0502020204030204" pitchFamily="34" charset="0"/>
              </a:rPr>
              <a:t>les </a:t>
            </a:r>
            <a:r>
              <a:rPr lang="fr-FR" sz="1600" dirty="0">
                <a:effectLst/>
                <a:latin typeface="Agency FB" panose="020B0503020202020204" pitchFamily="34" charset="0"/>
                <a:cs typeface="Calibri" panose="020F0502020204030204" pitchFamily="34" charset="0"/>
              </a:rPr>
              <a:t>marchés </a:t>
            </a:r>
            <a:r>
              <a:rPr lang="fr-FR" sz="1600" dirty="0">
                <a:latin typeface="Agency FB" panose="020B0503020202020204" pitchFamily="34" charset="0"/>
              </a:rPr>
              <a:t>de la Santé et de l’Industrie.</a:t>
            </a:r>
            <a:r>
              <a:rPr lang="fr-FR" sz="1400" dirty="0">
                <a:latin typeface="Agency FB" panose="020B0503020202020204" pitchFamily="34" charset="0"/>
              </a:rPr>
              <a:t> </a:t>
            </a:r>
          </a:p>
        </p:txBody>
      </p:sp>
      <p:sp>
        <p:nvSpPr>
          <p:cNvPr id="61" name="Espace réservé du contenu 9">
            <a:extLst>
              <a:ext uri="{FF2B5EF4-FFF2-40B4-BE49-F238E27FC236}">
                <a16:creationId xmlns:a16="http://schemas.microsoft.com/office/drawing/2014/main" id="{BA9E6BE6-5830-9B2E-0B56-B1B00558D843}"/>
              </a:ext>
            </a:extLst>
          </p:cNvPr>
          <p:cNvSpPr txBox="1">
            <a:spLocks/>
          </p:cNvSpPr>
          <p:nvPr/>
        </p:nvSpPr>
        <p:spPr>
          <a:xfrm>
            <a:off x="267643" y="3429000"/>
            <a:ext cx="7557788" cy="20925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800" b="1" dirty="0">
                <a:latin typeface="Agency FB" panose="020B0503020202020204" pitchFamily="34" charset="0"/>
              </a:rPr>
              <a:t> </a:t>
            </a:r>
            <a:r>
              <a:rPr lang="fr-FR" sz="1800" b="1" u="sng" dirty="0">
                <a:latin typeface="Agency FB" panose="020B0503020202020204" pitchFamily="34" charset="0"/>
              </a:rPr>
              <a:t>Pour qui  ? </a:t>
            </a:r>
            <a:r>
              <a:rPr lang="fr-FR" sz="1800" b="1" dirty="0">
                <a:latin typeface="Agency FB" panose="020B0503020202020204" pitchFamily="34" charset="0"/>
              </a:rPr>
              <a:t>: </a:t>
            </a:r>
            <a:r>
              <a:rPr lang="fr-FR" sz="1800" dirty="0">
                <a:latin typeface="Agency FB" panose="020B0503020202020204" pitchFamily="34" charset="0"/>
              </a:rPr>
              <a:t> 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dirty="0">
                <a:latin typeface="Agency FB" panose="020B0503020202020204" pitchFamily="34" charset="0"/>
              </a:rPr>
              <a:t>Clients Publics ou Privés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dirty="0">
                <a:latin typeface="Agency FB" panose="020B0503020202020204" pitchFamily="34" charset="0"/>
              </a:rPr>
              <a:t>Prescripteurs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dirty="0">
                <a:latin typeface="Agency FB" panose="020B0503020202020204" pitchFamily="34" charset="0"/>
              </a:rPr>
              <a:t>Constructeurs-Editeurs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dirty="0">
                <a:latin typeface="Agency FB" panose="020B0503020202020204" pitchFamily="34" charset="0"/>
              </a:rPr>
              <a:t>Intégrateurs / Grossistes.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41618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77A73-D8BF-333C-F5D1-B86CF94C3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75D7F-D9BA-7DB1-DF38-A7C667AFF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395" y="2808363"/>
            <a:ext cx="2124831" cy="547922"/>
          </a:xfrm>
          <a:solidFill>
            <a:srgbClr val="BF8A3D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gency FB" panose="020B0503020202020204" pitchFamily="34" charset="0"/>
              </a:rPr>
              <a:t>Expériences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A02A9C3C-A3AD-924A-60D4-8874A901BE02}"/>
              </a:ext>
            </a:extLst>
          </p:cNvPr>
          <p:cNvGrpSpPr/>
          <p:nvPr/>
        </p:nvGrpSpPr>
        <p:grpSpPr>
          <a:xfrm>
            <a:off x="6443545" y="5753443"/>
            <a:ext cx="6041823" cy="758753"/>
            <a:chOff x="5377282" y="5753443"/>
            <a:chExt cx="6041823" cy="758753"/>
          </a:xfrm>
        </p:grpSpPr>
        <p:sp>
          <p:nvSpPr>
            <p:cNvPr id="54" name="Titre 1">
              <a:extLst>
                <a:ext uri="{FF2B5EF4-FFF2-40B4-BE49-F238E27FC236}">
                  <a16:creationId xmlns:a16="http://schemas.microsoft.com/office/drawing/2014/main" id="{13905728-80D0-E788-9DA6-7BB42F9D62B6}"/>
                </a:ext>
              </a:extLst>
            </p:cNvPr>
            <p:cNvSpPr txBox="1">
              <a:spLocks/>
            </p:cNvSpPr>
            <p:nvPr/>
          </p:nvSpPr>
          <p:spPr>
            <a:xfrm>
              <a:off x="5377282" y="5753443"/>
              <a:ext cx="2396103" cy="75875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2060"/>
              </a:solidFill>
            </a:ln>
          </p:spPr>
          <p:txBody>
            <a:bodyPr vert="horz" lIns="91440" tIns="45720" rIns="91440" bIns="45720" rtlCol="0" anchor="ctr" anchorCtr="0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fr-FR" sz="1800" b="1" dirty="0">
                  <a:latin typeface="Agency FB" panose="020B0503020202020204" pitchFamily="34" charset="0"/>
                </a:rPr>
                <a:t> </a:t>
              </a:r>
            </a:p>
          </p:txBody>
        </p:sp>
        <p:sp>
          <p:nvSpPr>
            <p:cNvPr id="55" name="Espace réservé du contenu 2">
              <a:extLst>
                <a:ext uri="{FF2B5EF4-FFF2-40B4-BE49-F238E27FC236}">
                  <a16:creationId xmlns:a16="http://schemas.microsoft.com/office/drawing/2014/main" id="{7F4B596C-886A-107B-CD90-91074231105C}"/>
                </a:ext>
              </a:extLst>
            </p:cNvPr>
            <p:cNvSpPr txBox="1">
              <a:spLocks/>
            </p:cNvSpPr>
            <p:nvPr/>
          </p:nvSpPr>
          <p:spPr>
            <a:xfrm>
              <a:off x="7644152" y="5873854"/>
              <a:ext cx="3774953" cy="332971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" panose="05000000000000000000" pitchFamily="2" charset="2"/>
                <a:buChar char="§"/>
              </a:pPr>
              <a:r>
                <a:rPr lang="fr-FR" sz="1400" dirty="0">
                  <a:latin typeface="Agency FB" panose="020B0503020202020204" pitchFamily="34" charset="0"/>
                </a:rPr>
                <a:t>Technicien de maintenance et de Mise en </a:t>
              </a:r>
              <a:r>
                <a:rPr lang="fr-FR" sz="1400">
                  <a:latin typeface="Agency FB" panose="020B0503020202020204" pitchFamily="34" charset="0"/>
                </a:rPr>
                <a:t>service </a:t>
              </a:r>
              <a:endParaRPr lang="fr-FR" sz="1400" dirty="0">
                <a:latin typeface="Agency FB" panose="020B0503020202020204" pitchFamily="34" charset="0"/>
              </a:endParaRPr>
            </a:p>
          </p:txBody>
        </p:sp>
        <p:sp>
          <p:nvSpPr>
            <p:cNvPr id="56" name="Espace réservé du contenu 2">
              <a:extLst>
                <a:ext uri="{FF2B5EF4-FFF2-40B4-BE49-F238E27FC236}">
                  <a16:creationId xmlns:a16="http://schemas.microsoft.com/office/drawing/2014/main" id="{0D1C9E1F-034E-8A43-CC76-518E1E84A9DE}"/>
                </a:ext>
              </a:extLst>
            </p:cNvPr>
            <p:cNvSpPr txBox="1">
              <a:spLocks/>
            </p:cNvSpPr>
            <p:nvPr/>
          </p:nvSpPr>
          <p:spPr>
            <a:xfrm>
              <a:off x="7644151" y="6147100"/>
              <a:ext cx="3774953" cy="288237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" panose="05000000000000000000" pitchFamily="2" charset="2"/>
                <a:buChar char="§"/>
              </a:pPr>
              <a:r>
                <a:rPr lang="fr-FR" sz="1400" dirty="0">
                  <a:latin typeface="Agency FB" panose="020B0503020202020204" pitchFamily="34" charset="0"/>
                </a:rPr>
                <a:t>Monteur Câbleur , Chef d’équipe</a:t>
              </a:r>
            </a:p>
          </p:txBody>
        </p:sp>
        <p:pic>
          <p:nvPicPr>
            <p:cNvPr id="22" name="Image 21">
              <a:extLst>
                <a:ext uri="{FF2B5EF4-FFF2-40B4-BE49-F238E27FC236}">
                  <a16:creationId xmlns:a16="http://schemas.microsoft.com/office/drawing/2014/main" id="{99838B64-9493-E2A4-5DBC-B93D7F137F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11056" y="5929742"/>
              <a:ext cx="1830932" cy="388256"/>
            </a:xfrm>
            <a:prstGeom prst="rect">
              <a:avLst/>
            </a:prstGeom>
          </p:spPr>
        </p:pic>
      </p:grpSp>
      <p:sp>
        <p:nvSpPr>
          <p:cNvPr id="59" name="Flèche : droite 58">
            <a:extLst>
              <a:ext uri="{FF2B5EF4-FFF2-40B4-BE49-F238E27FC236}">
                <a16:creationId xmlns:a16="http://schemas.microsoft.com/office/drawing/2014/main" id="{104D9F1A-AF39-ED62-8465-380D690DB516}"/>
              </a:ext>
            </a:extLst>
          </p:cNvPr>
          <p:cNvSpPr/>
          <p:nvPr/>
        </p:nvSpPr>
        <p:spPr>
          <a:xfrm rot="16200000">
            <a:off x="2678073" y="3240716"/>
            <a:ext cx="6527227" cy="352188"/>
          </a:xfrm>
          <a:prstGeom prst="rightArrow">
            <a:avLst/>
          </a:prstGeom>
          <a:gradFill flip="none" rotWithShape="1">
            <a:gsLst>
              <a:gs pos="0">
                <a:srgbClr val="BF8A3D">
                  <a:shade val="30000"/>
                  <a:satMod val="115000"/>
                </a:srgbClr>
              </a:gs>
              <a:gs pos="50000">
                <a:srgbClr val="BF8A3D">
                  <a:shade val="67500"/>
                  <a:satMod val="115000"/>
                </a:srgbClr>
              </a:gs>
              <a:gs pos="100000">
                <a:srgbClr val="BF8A3D">
                  <a:shade val="100000"/>
                  <a:satMod val="115000"/>
                </a:srgbClr>
              </a:gs>
            </a:gsLst>
            <a:lin ang="2700000" scaled="1"/>
            <a:tileRect/>
          </a:gradFill>
          <a:ln w="3175"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1CD3FEED-DA31-EFE2-7F1D-AD8C13575B6A}"/>
              </a:ext>
            </a:extLst>
          </p:cNvPr>
          <p:cNvGrpSpPr/>
          <p:nvPr/>
        </p:nvGrpSpPr>
        <p:grpSpPr>
          <a:xfrm>
            <a:off x="3488776" y="4147884"/>
            <a:ext cx="9280133" cy="714786"/>
            <a:chOff x="2422513" y="4147884"/>
            <a:chExt cx="9280133" cy="714786"/>
          </a:xfrm>
        </p:grpSpPr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E6552F7E-6D15-E2EE-72D8-A146B709BF16}"/>
                </a:ext>
              </a:extLst>
            </p:cNvPr>
            <p:cNvGrpSpPr/>
            <p:nvPr/>
          </p:nvGrpSpPr>
          <p:grpSpPr>
            <a:xfrm>
              <a:off x="5365809" y="4147884"/>
              <a:ext cx="6336837" cy="556446"/>
              <a:chOff x="4026363" y="4341167"/>
              <a:chExt cx="6336837" cy="556446"/>
            </a:xfrm>
          </p:grpSpPr>
          <p:sp>
            <p:nvSpPr>
              <p:cNvPr id="48" name="Titre 1">
                <a:extLst>
                  <a:ext uri="{FF2B5EF4-FFF2-40B4-BE49-F238E27FC236}">
                    <a16:creationId xmlns:a16="http://schemas.microsoft.com/office/drawing/2014/main" id="{31B61D63-CBC1-EF34-1FFF-708D592D7C4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26363" y="4341167"/>
                <a:ext cx="2396103" cy="55644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rgbClr val="002060"/>
                </a:solidFill>
              </a:ln>
            </p:spPr>
            <p:txBody>
              <a:bodyPr vert="horz" lIns="91440" tIns="45720" rIns="91440" bIns="45720" rtlCol="0" anchor="ctr" anchorCtr="0">
                <a:no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endParaRPr lang="fr-FR" sz="1800" b="1" dirty="0">
                  <a:latin typeface="Agency FB" panose="020B0503020202020204" pitchFamily="34" charset="0"/>
                </a:endParaRPr>
              </a:p>
            </p:txBody>
          </p:sp>
          <p:sp>
            <p:nvSpPr>
              <p:cNvPr id="50" name="Espace réservé du contenu 2">
                <a:extLst>
                  <a:ext uri="{FF2B5EF4-FFF2-40B4-BE49-F238E27FC236}">
                    <a16:creationId xmlns:a16="http://schemas.microsoft.com/office/drawing/2014/main" id="{D77D12FF-5A36-9A8A-343D-B274CB60C27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88163" y="4489298"/>
                <a:ext cx="4075037" cy="3119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§"/>
                </a:pPr>
                <a:r>
                  <a:rPr lang="fr-FR" sz="1400" dirty="0">
                    <a:latin typeface="Agency FB" panose="020B0503020202020204" pitchFamily="34" charset="0"/>
                  </a:rPr>
                  <a:t>Responsable Développement Commercial </a:t>
                </a:r>
                <a:endParaRPr lang="fr-FR" sz="1400" kern="100" dirty="0">
                  <a:effectLst/>
                  <a:latin typeface="Agency FB" panose="020B0503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Titre 1">
                <a:extLst>
                  <a:ext uri="{FF2B5EF4-FFF2-40B4-BE49-F238E27FC236}">
                    <a16:creationId xmlns:a16="http://schemas.microsoft.com/office/drawing/2014/main" id="{3EC6DE41-2FFF-1D45-2022-F4203D25527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11989" y="4413133"/>
                <a:ext cx="662986" cy="40050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vert="horz" lIns="91440" tIns="45720" rIns="91440" bIns="45720" rtlCol="0" anchor="b">
                <a:no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endParaRPr lang="fr-FR" sz="2000" b="1" dirty="0">
                  <a:latin typeface="Agency FB" panose="020B0503020202020204" pitchFamily="34" charset="0"/>
                </a:endParaRPr>
              </a:p>
              <a:p>
                <a:r>
                  <a:rPr lang="fr-FR" sz="2000" b="1" dirty="0">
                    <a:latin typeface="Agency FB" panose="020B0503020202020204" pitchFamily="34" charset="0"/>
                  </a:rPr>
                  <a:t>3HC</a:t>
                </a:r>
              </a:p>
            </p:txBody>
          </p:sp>
        </p:grp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98BF7914-A262-6258-6F89-D19E647F14FB}"/>
                </a:ext>
              </a:extLst>
            </p:cNvPr>
            <p:cNvSpPr txBox="1"/>
            <p:nvPr/>
          </p:nvSpPr>
          <p:spPr>
            <a:xfrm>
              <a:off x="2422513" y="4216339"/>
              <a:ext cx="2204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fr-FR" b="1" dirty="0">
                  <a:latin typeface="Agency FB" panose="020B0503020202020204" pitchFamily="34" charset="0"/>
                </a:rPr>
                <a:t>Grossiste </a:t>
              </a:r>
            </a:p>
          </p:txBody>
        </p:sp>
        <p:sp>
          <p:nvSpPr>
            <p:cNvPr id="16" name="Espace réservé du contenu 2">
              <a:extLst>
                <a:ext uri="{FF2B5EF4-FFF2-40B4-BE49-F238E27FC236}">
                  <a16:creationId xmlns:a16="http://schemas.microsoft.com/office/drawing/2014/main" id="{D7C16732-17EB-33CC-A6D7-4FCFF6CB9090}"/>
                </a:ext>
              </a:extLst>
            </p:cNvPr>
            <p:cNvSpPr txBox="1">
              <a:spLocks/>
            </p:cNvSpPr>
            <p:nvPr/>
          </p:nvSpPr>
          <p:spPr>
            <a:xfrm>
              <a:off x="4595356" y="4599331"/>
              <a:ext cx="575535" cy="2633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b="1" dirty="0">
                  <a:latin typeface="Agency FB" panose="020B0503020202020204" pitchFamily="34" charset="0"/>
                </a:rPr>
                <a:t>1993 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DFCB10F6-B7C5-ED01-D786-A82DB72D7375}"/>
              </a:ext>
            </a:extLst>
          </p:cNvPr>
          <p:cNvGrpSpPr/>
          <p:nvPr/>
        </p:nvGrpSpPr>
        <p:grpSpPr>
          <a:xfrm>
            <a:off x="3488775" y="1209510"/>
            <a:ext cx="8873250" cy="3019090"/>
            <a:chOff x="2422512" y="1209510"/>
            <a:chExt cx="8873250" cy="3019090"/>
          </a:xfrm>
        </p:grpSpPr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id="{B3ABBE61-B6EE-FE44-F413-18C74498B710}"/>
                </a:ext>
              </a:extLst>
            </p:cNvPr>
            <p:cNvGrpSpPr/>
            <p:nvPr/>
          </p:nvGrpSpPr>
          <p:grpSpPr>
            <a:xfrm>
              <a:off x="5365809" y="1221481"/>
              <a:ext cx="5929953" cy="2777456"/>
              <a:chOff x="4026363" y="1462389"/>
              <a:chExt cx="5929953" cy="2777456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C823E2AF-902C-0E21-AFC1-CA28AAE87E78}"/>
                  </a:ext>
                </a:extLst>
              </p:cNvPr>
              <p:cNvSpPr/>
              <p:nvPr/>
            </p:nvSpPr>
            <p:spPr>
              <a:xfrm>
                <a:off x="4026363" y="1462389"/>
                <a:ext cx="2396102" cy="277745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rgbClr val="002060"/>
                </a:solidFill>
                <a:prstDash val="solid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b="1" dirty="0">
                    <a:solidFill>
                      <a:schemeClr val="tx1"/>
                    </a:solidFill>
                    <a:latin typeface="Agency FB" panose="020B0503020202020204" pitchFamily="34" charset="0"/>
                  </a:rPr>
                  <a:t> </a:t>
                </a:r>
              </a:p>
            </p:txBody>
          </p:sp>
          <p:sp>
            <p:nvSpPr>
              <p:cNvPr id="27" name="Espace réservé du contenu 2">
                <a:extLst>
                  <a:ext uri="{FF2B5EF4-FFF2-40B4-BE49-F238E27FC236}">
                    <a16:creationId xmlns:a16="http://schemas.microsoft.com/office/drawing/2014/main" id="{226CAD91-A48E-9300-3F81-0210A26813E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93953" y="1494369"/>
                <a:ext cx="3028953" cy="3119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§"/>
                </a:pPr>
                <a:r>
                  <a:rPr lang="fr-FR" sz="1400" dirty="0">
                    <a:latin typeface="Agency FB" panose="020B0503020202020204" pitchFamily="34" charset="0"/>
                  </a:rPr>
                  <a:t>Directeur Commercial  </a:t>
                </a:r>
              </a:p>
            </p:txBody>
          </p:sp>
          <p:sp>
            <p:nvSpPr>
              <p:cNvPr id="41" name="Espace réservé du contenu 2">
                <a:extLst>
                  <a:ext uri="{FF2B5EF4-FFF2-40B4-BE49-F238E27FC236}">
                    <a16:creationId xmlns:a16="http://schemas.microsoft.com/office/drawing/2014/main" id="{A9A74BAC-2E86-574D-B42B-4FF926CC2AD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93953" y="2713611"/>
                <a:ext cx="2657462" cy="3119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§"/>
                </a:pPr>
                <a:r>
                  <a:rPr lang="fr-FR" sz="1400" dirty="0">
                    <a:latin typeface="Agency FB" panose="020B0503020202020204" pitchFamily="34" charset="0"/>
                  </a:rPr>
                  <a:t>Chef des Ventes </a:t>
                </a:r>
              </a:p>
            </p:txBody>
          </p:sp>
          <p:sp>
            <p:nvSpPr>
              <p:cNvPr id="42" name="Espace réservé du contenu 2">
                <a:extLst>
                  <a:ext uri="{FF2B5EF4-FFF2-40B4-BE49-F238E27FC236}">
                    <a16:creationId xmlns:a16="http://schemas.microsoft.com/office/drawing/2014/main" id="{CF42D0F0-D127-0CA3-1542-8592D11E8C8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93953" y="3323232"/>
                <a:ext cx="3509964" cy="3119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§"/>
                </a:pPr>
                <a:r>
                  <a:rPr lang="fr-FR" sz="1400" dirty="0">
                    <a:latin typeface="Agency FB" panose="020B0503020202020204" pitchFamily="34" charset="0"/>
                  </a:rPr>
                  <a:t>BDM Marché Santé et Prescripteurs </a:t>
                </a:r>
              </a:p>
            </p:txBody>
          </p:sp>
          <p:sp>
            <p:nvSpPr>
              <p:cNvPr id="43" name="Espace réservé du contenu 2">
                <a:extLst>
                  <a:ext uri="{FF2B5EF4-FFF2-40B4-BE49-F238E27FC236}">
                    <a16:creationId xmlns:a16="http://schemas.microsoft.com/office/drawing/2014/main" id="{C4490B78-E8CA-214C-7660-28B313C860D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93953" y="3932852"/>
                <a:ext cx="3119438" cy="22435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§"/>
                </a:pPr>
                <a:r>
                  <a:rPr lang="fr-FR" sz="1400" dirty="0">
                    <a:latin typeface="Agency FB" panose="020B0503020202020204" pitchFamily="34" charset="0"/>
                  </a:rPr>
                  <a:t>Directeur Régional </a:t>
                </a:r>
              </a:p>
            </p:txBody>
          </p:sp>
          <p:sp>
            <p:nvSpPr>
              <p:cNvPr id="39" name="Espace réservé du contenu 2">
                <a:extLst>
                  <a:ext uri="{FF2B5EF4-FFF2-40B4-BE49-F238E27FC236}">
                    <a16:creationId xmlns:a16="http://schemas.microsoft.com/office/drawing/2014/main" id="{41458686-7C8D-20E1-8C05-ECA78C7BD90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93953" y="2103990"/>
                <a:ext cx="3662363" cy="3119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§"/>
                </a:pPr>
                <a:r>
                  <a:rPr lang="fr-FR" sz="1400" dirty="0">
                    <a:latin typeface="Agency FB" panose="020B0503020202020204" pitchFamily="34" charset="0"/>
                  </a:rPr>
                  <a:t>Directeur Commercial Enterprise</a:t>
                </a:r>
              </a:p>
            </p:txBody>
          </p:sp>
          <p:pic>
            <p:nvPicPr>
              <p:cNvPr id="13" name="Image 12">
                <a:extLst>
                  <a:ext uri="{FF2B5EF4-FFF2-40B4-BE49-F238E27FC236}">
                    <a16:creationId xmlns:a16="http://schemas.microsoft.com/office/drawing/2014/main" id="{0EA8F9B8-8464-EA15-4EF3-6D1A1FB2D3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90646" y="2505102"/>
                <a:ext cx="1305672" cy="452358"/>
              </a:xfrm>
              <a:prstGeom prst="rect">
                <a:avLst/>
              </a:prstGeom>
            </p:spPr>
          </p:pic>
        </p:grp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5A21F70E-EA23-70F1-11B7-362471A7C91C}"/>
                </a:ext>
              </a:extLst>
            </p:cNvPr>
            <p:cNvSpPr txBox="1"/>
            <p:nvPr/>
          </p:nvSpPr>
          <p:spPr>
            <a:xfrm>
              <a:off x="2422512" y="2146378"/>
              <a:ext cx="2417149" cy="451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q"/>
              </a:pPr>
              <a:r>
                <a:rPr lang="fr-FR" b="1" dirty="0">
                  <a:latin typeface="Agency FB" panose="020B0503020202020204" pitchFamily="34" charset="0"/>
                </a:rPr>
                <a:t>Constructeur – Editeur</a:t>
              </a:r>
            </a:p>
          </p:txBody>
        </p:sp>
        <p:sp>
          <p:nvSpPr>
            <p:cNvPr id="17" name="Espace réservé du contenu 2">
              <a:extLst>
                <a:ext uri="{FF2B5EF4-FFF2-40B4-BE49-F238E27FC236}">
                  <a16:creationId xmlns:a16="http://schemas.microsoft.com/office/drawing/2014/main" id="{EC316CFB-B854-AE5B-7ADF-08DA82C61430}"/>
                </a:ext>
              </a:extLst>
            </p:cNvPr>
            <p:cNvSpPr txBox="1">
              <a:spLocks/>
            </p:cNvSpPr>
            <p:nvPr/>
          </p:nvSpPr>
          <p:spPr>
            <a:xfrm>
              <a:off x="4604586" y="3965261"/>
              <a:ext cx="575535" cy="2633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b="1" dirty="0">
                  <a:latin typeface="Agency FB" panose="020B0503020202020204" pitchFamily="34" charset="0"/>
                </a:rPr>
                <a:t>1995 </a:t>
              </a:r>
            </a:p>
          </p:txBody>
        </p:sp>
        <p:sp>
          <p:nvSpPr>
            <p:cNvPr id="21" name="Espace réservé du contenu 2">
              <a:extLst>
                <a:ext uri="{FF2B5EF4-FFF2-40B4-BE49-F238E27FC236}">
                  <a16:creationId xmlns:a16="http://schemas.microsoft.com/office/drawing/2014/main" id="{3EF1F7CA-64CF-658A-9530-AD5ED7F94A3D}"/>
                </a:ext>
              </a:extLst>
            </p:cNvPr>
            <p:cNvSpPr txBox="1">
              <a:spLocks/>
            </p:cNvSpPr>
            <p:nvPr/>
          </p:nvSpPr>
          <p:spPr>
            <a:xfrm>
              <a:off x="4550563" y="1209510"/>
              <a:ext cx="665121" cy="2633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b="1" dirty="0">
                  <a:latin typeface="Agency FB" panose="020B0503020202020204" pitchFamily="34" charset="0"/>
                </a:rPr>
                <a:t>2023 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752CC505-8262-D9D6-5CBF-8990D44E6397}"/>
              </a:ext>
            </a:extLst>
          </p:cNvPr>
          <p:cNvGrpSpPr/>
          <p:nvPr/>
        </p:nvGrpSpPr>
        <p:grpSpPr>
          <a:xfrm>
            <a:off x="3488776" y="4876890"/>
            <a:ext cx="8987068" cy="859718"/>
            <a:chOff x="2422513" y="4876890"/>
            <a:chExt cx="8987068" cy="859718"/>
          </a:xfrm>
        </p:grpSpPr>
        <p:grpSp>
          <p:nvGrpSpPr>
            <p:cNvPr id="18" name="Groupe 17">
              <a:extLst>
                <a:ext uri="{FF2B5EF4-FFF2-40B4-BE49-F238E27FC236}">
                  <a16:creationId xmlns:a16="http://schemas.microsoft.com/office/drawing/2014/main" id="{B6F8DA3D-350A-762F-8648-50BC388A1549}"/>
                </a:ext>
              </a:extLst>
            </p:cNvPr>
            <p:cNvGrpSpPr/>
            <p:nvPr/>
          </p:nvGrpSpPr>
          <p:grpSpPr>
            <a:xfrm>
              <a:off x="5365809" y="4876890"/>
              <a:ext cx="6043772" cy="707411"/>
              <a:chOff x="4026363" y="4993973"/>
              <a:chExt cx="6043772" cy="707411"/>
            </a:xfrm>
          </p:grpSpPr>
          <p:sp>
            <p:nvSpPr>
              <p:cNvPr id="51" name="Titre 1">
                <a:extLst>
                  <a:ext uri="{FF2B5EF4-FFF2-40B4-BE49-F238E27FC236}">
                    <a16:creationId xmlns:a16="http://schemas.microsoft.com/office/drawing/2014/main" id="{FDC53EC9-5B4A-6959-5EA6-BCBAD18ACF2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26363" y="4993973"/>
                <a:ext cx="2396103" cy="707411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rgbClr val="002060"/>
                </a:solidFill>
              </a:ln>
            </p:spPr>
            <p:txBody>
              <a:bodyPr vert="horz" lIns="91440" tIns="45720" rIns="91440" bIns="45720" rtlCol="0" anchor="b">
                <a:no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endParaRPr lang="fr-FR" sz="1800" b="1" dirty="0">
                  <a:latin typeface="Agency FB" panose="020B0503020202020204" pitchFamily="34" charset="0"/>
                </a:endParaRPr>
              </a:p>
            </p:txBody>
          </p:sp>
          <p:sp>
            <p:nvSpPr>
              <p:cNvPr id="52" name="Espace réservé du contenu 2">
                <a:extLst>
                  <a:ext uri="{FF2B5EF4-FFF2-40B4-BE49-F238E27FC236}">
                    <a16:creationId xmlns:a16="http://schemas.microsoft.com/office/drawing/2014/main" id="{7DCA3FBD-D4BD-E30F-5745-AE8D20B8087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95181" y="5094027"/>
                <a:ext cx="3774953" cy="33297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§"/>
                </a:pPr>
                <a:r>
                  <a:rPr lang="fr-FR" sz="1400" dirty="0">
                    <a:latin typeface="Agency FB" panose="020B0503020202020204" pitchFamily="34" charset="0"/>
                  </a:rPr>
                  <a:t>Ingénieur Commercial </a:t>
                </a:r>
              </a:p>
            </p:txBody>
          </p:sp>
          <p:sp>
            <p:nvSpPr>
              <p:cNvPr id="53" name="Espace réservé du contenu 2">
                <a:extLst>
                  <a:ext uri="{FF2B5EF4-FFF2-40B4-BE49-F238E27FC236}">
                    <a16:creationId xmlns:a16="http://schemas.microsoft.com/office/drawing/2014/main" id="{1A507429-CC13-0482-6A8A-495E0BB8C71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95182" y="5360084"/>
                <a:ext cx="3774953" cy="23605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§"/>
                </a:pPr>
                <a:r>
                  <a:rPr lang="fr-FR" sz="1400" dirty="0">
                    <a:latin typeface="Agency FB" panose="020B0503020202020204" pitchFamily="34" charset="0"/>
                  </a:rPr>
                  <a:t>Directeur Technique </a:t>
                </a:r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5F652E30-2162-AD51-CBC8-DFE43B9E9C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58832" y="5141537"/>
                <a:ext cx="1369300" cy="366937"/>
              </a:xfrm>
              <a:prstGeom prst="rect">
                <a:avLst/>
              </a:prstGeom>
            </p:spPr>
          </p:pic>
        </p:grpSp>
        <p:sp>
          <p:nvSpPr>
            <p:cNvPr id="15" name="Espace réservé du contenu 2">
              <a:extLst>
                <a:ext uri="{FF2B5EF4-FFF2-40B4-BE49-F238E27FC236}">
                  <a16:creationId xmlns:a16="http://schemas.microsoft.com/office/drawing/2014/main" id="{7E812B73-5C24-92B5-8BA1-6655DAC37A50}"/>
                </a:ext>
              </a:extLst>
            </p:cNvPr>
            <p:cNvSpPr txBox="1">
              <a:spLocks/>
            </p:cNvSpPr>
            <p:nvPr/>
          </p:nvSpPr>
          <p:spPr>
            <a:xfrm>
              <a:off x="4590770" y="5473269"/>
              <a:ext cx="575535" cy="2633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b="1" dirty="0">
                  <a:latin typeface="Agency FB" panose="020B0503020202020204" pitchFamily="34" charset="0"/>
                </a:rPr>
                <a:t>1988 </a:t>
              </a: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B8898BE7-494F-0061-AE2E-1A259C64543B}"/>
                </a:ext>
              </a:extLst>
            </p:cNvPr>
            <p:cNvSpPr txBox="1"/>
            <p:nvPr/>
          </p:nvSpPr>
          <p:spPr>
            <a:xfrm>
              <a:off x="2422513" y="5033798"/>
              <a:ext cx="221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fr-FR" b="1" dirty="0">
                  <a:latin typeface="Agency FB" panose="020B0503020202020204" pitchFamily="34" charset="0"/>
                </a:rPr>
                <a:t>Intégrateur </a:t>
              </a:r>
            </a:p>
          </p:txBody>
        </p:sp>
      </p:grpSp>
      <p:sp>
        <p:nvSpPr>
          <p:cNvPr id="72" name="ZoneTexte 71">
            <a:extLst>
              <a:ext uri="{FF2B5EF4-FFF2-40B4-BE49-F238E27FC236}">
                <a16:creationId xmlns:a16="http://schemas.microsoft.com/office/drawing/2014/main" id="{0F05D56A-22AF-51D5-C0F3-127890AFCDA2}"/>
              </a:ext>
            </a:extLst>
          </p:cNvPr>
          <p:cNvSpPr txBox="1"/>
          <p:nvPr/>
        </p:nvSpPr>
        <p:spPr>
          <a:xfrm>
            <a:off x="3488776" y="5971967"/>
            <a:ext cx="221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>
                <a:latin typeface="Agency FB" panose="020B0503020202020204" pitchFamily="34" charset="0"/>
              </a:rPr>
              <a:t>Intégrateur 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1DD00175-D96F-4092-2453-5DA8691C166F}"/>
              </a:ext>
            </a:extLst>
          </p:cNvPr>
          <p:cNvGrpSpPr/>
          <p:nvPr/>
        </p:nvGrpSpPr>
        <p:grpSpPr>
          <a:xfrm>
            <a:off x="3488776" y="384563"/>
            <a:ext cx="8241067" cy="683050"/>
            <a:chOff x="2422513" y="384563"/>
            <a:chExt cx="8241067" cy="683050"/>
          </a:xfrm>
        </p:grpSpPr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65313F4C-55AA-03D3-6DCF-95D53DAD8765}"/>
                </a:ext>
              </a:extLst>
            </p:cNvPr>
            <p:cNvGrpSpPr/>
            <p:nvPr/>
          </p:nvGrpSpPr>
          <p:grpSpPr>
            <a:xfrm>
              <a:off x="2422513" y="384563"/>
              <a:ext cx="8241067" cy="683050"/>
              <a:chOff x="2422513" y="384563"/>
              <a:chExt cx="8241067" cy="683050"/>
            </a:xfrm>
          </p:grpSpPr>
          <p:grpSp>
            <p:nvGrpSpPr>
              <p:cNvPr id="7" name="Groupe 6">
                <a:extLst>
                  <a:ext uri="{FF2B5EF4-FFF2-40B4-BE49-F238E27FC236}">
                    <a16:creationId xmlns:a16="http://schemas.microsoft.com/office/drawing/2014/main" id="{11F49273-F869-157D-3012-3CB3628E0038}"/>
                  </a:ext>
                </a:extLst>
              </p:cNvPr>
              <p:cNvGrpSpPr/>
              <p:nvPr/>
            </p:nvGrpSpPr>
            <p:grpSpPr>
              <a:xfrm>
                <a:off x="5365809" y="384563"/>
                <a:ext cx="5297771" cy="683050"/>
                <a:chOff x="4026363" y="520696"/>
                <a:chExt cx="5297771" cy="683050"/>
              </a:xfrm>
            </p:grpSpPr>
            <p:sp>
              <p:nvSpPr>
                <p:cNvPr id="45" name="Titre 1">
                  <a:extLst>
                    <a:ext uri="{FF2B5EF4-FFF2-40B4-BE49-F238E27FC236}">
                      <a16:creationId xmlns:a16="http://schemas.microsoft.com/office/drawing/2014/main" id="{5051C796-D56B-354F-052E-A41FC3532D9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026363" y="520696"/>
                  <a:ext cx="2396103" cy="68305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rgbClr val="002060"/>
                  </a:solidFill>
                </a:ln>
              </p:spPr>
              <p:txBody>
                <a:bodyPr vert="horz" lIns="91440" tIns="45720" rIns="91440" bIns="45720" rtlCol="0" anchor="b">
                  <a:noAutofit/>
                </a:bodyPr>
                <a:lstStyle>
                  <a:lvl1pPr algn="ctr" defTabSz="914400" rtl="0" eaLnBrk="1" latinLnBrk="0" hangingPunct="1">
                    <a:lnSpc>
                      <a:spcPct val="90000"/>
                    </a:lnSpc>
                    <a:spcBef>
                      <a:spcPct val="0"/>
                    </a:spcBef>
                    <a:buNone/>
                    <a:defRPr sz="6000" kern="1200">
                      <a:solidFill>
                        <a:schemeClr val="tx1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endParaRPr lang="fr-FR" sz="1800" b="1" dirty="0">
                    <a:latin typeface="Agency FB" panose="020B0503020202020204" pitchFamily="34" charset="0"/>
                  </a:endParaRPr>
                </a:p>
              </p:txBody>
            </p:sp>
            <p:sp>
              <p:nvSpPr>
                <p:cNvPr id="47" name="Espace réservé du contenu 2">
                  <a:extLst>
                    <a:ext uri="{FF2B5EF4-FFF2-40B4-BE49-F238E27FC236}">
                      <a16:creationId xmlns:a16="http://schemas.microsoft.com/office/drawing/2014/main" id="{A739DEEC-A91A-4BA9-894B-CAA9D1414F7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295181" y="717898"/>
                  <a:ext cx="3028953" cy="20699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vert="horz" lIns="91440" tIns="45720" rIns="91440" bIns="45720" rtlCol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>
                    <a:buFont typeface="Wingdings" panose="05000000000000000000" pitchFamily="2" charset="2"/>
                    <a:buChar char="§"/>
                  </a:pPr>
                  <a:r>
                    <a:rPr lang="fr-FR" sz="1400" dirty="0">
                      <a:latin typeface="Agency FB" panose="020B0503020202020204" pitchFamily="34" charset="0"/>
                    </a:rPr>
                    <a:t>Président</a:t>
                  </a:r>
                </a:p>
              </p:txBody>
            </p:sp>
          </p:grpSp>
          <p:sp>
            <p:nvSpPr>
              <p:cNvPr id="44" name="Espace réservé du contenu 2">
                <a:extLst>
                  <a:ext uri="{FF2B5EF4-FFF2-40B4-BE49-F238E27FC236}">
                    <a16:creationId xmlns:a16="http://schemas.microsoft.com/office/drawing/2014/main" id="{656EC86F-7397-4BC8-069B-003F320FCAD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42813" y="563116"/>
                <a:ext cx="665122" cy="26333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FR" sz="1800" b="1" dirty="0">
                    <a:latin typeface="Agency FB" panose="020B0503020202020204" pitchFamily="34" charset="0"/>
                  </a:rPr>
                  <a:t>2024 </a:t>
                </a:r>
              </a:p>
            </p:txBody>
          </p:sp>
          <p:sp>
            <p:nvSpPr>
              <p:cNvPr id="70" name="ZoneTexte 69">
                <a:extLst>
                  <a:ext uri="{FF2B5EF4-FFF2-40B4-BE49-F238E27FC236}">
                    <a16:creationId xmlns:a16="http://schemas.microsoft.com/office/drawing/2014/main" id="{5F179F7D-2D3C-8BB6-35B2-F55368EF7CFC}"/>
                  </a:ext>
                </a:extLst>
              </p:cNvPr>
              <p:cNvSpPr txBox="1"/>
              <p:nvPr/>
            </p:nvSpPr>
            <p:spPr>
              <a:xfrm>
                <a:off x="2422513" y="486615"/>
                <a:ext cx="2204153" cy="4533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q"/>
                </a:pPr>
                <a:r>
                  <a:rPr lang="fr-FR" b="1" dirty="0">
                    <a:latin typeface="Agency FB" panose="020B0503020202020204" pitchFamily="34" charset="0"/>
                  </a:rPr>
                  <a:t>Conseils</a:t>
                </a:r>
              </a:p>
            </p:txBody>
          </p:sp>
        </p:grpSp>
        <p:pic>
          <p:nvPicPr>
            <p:cNvPr id="35" name="Image 34">
              <a:extLst>
                <a:ext uri="{FF2B5EF4-FFF2-40B4-BE49-F238E27FC236}">
                  <a16:creationId xmlns:a16="http://schemas.microsoft.com/office/drawing/2014/main" id="{21DE6907-EFC0-B179-BCF6-A383F53CDC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5736" y="471837"/>
              <a:ext cx="918428" cy="555446"/>
            </a:xfrm>
            <a:prstGeom prst="rect">
              <a:avLst/>
            </a:prstGeom>
          </p:spPr>
        </p:pic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29331E1E-1847-C93A-D90F-E68C98A221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43" y="225652"/>
            <a:ext cx="1444139" cy="873385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16C4DB-09AB-24CE-49AD-5492AADA2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3354" y="6273130"/>
            <a:ext cx="575535" cy="263339"/>
          </a:xfrm>
          <a:solidFill>
            <a:schemeClr val="bg1"/>
          </a:solidFill>
          <a:ln>
            <a:noFill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>
                <a:latin typeface="Agency FB" panose="020B0503020202020204" pitchFamily="34" charset="0"/>
              </a:rPr>
              <a:t>1983 </a:t>
            </a:r>
          </a:p>
        </p:txBody>
      </p:sp>
    </p:spTree>
    <p:extLst>
      <p:ext uri="{BB962C8B-B14F-4D97-AF65-F5344CB8AC3E}">
        <p14:creationId xmlns:p14="http://schemas.microsoft.com/office/powerpoint/2010/main" val="403412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492BD-1109-CAF3-087F-CDE567E4F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33299F9-610F-BEA7-E7C7-85C08CF68110}"/>
              </a:ext>
            </a:extLst>
          </p:cNvPr>
          <p:cNvSpPr/>
          <p:nvPr/>
        </p:nvSpPr>
        <p:spPr>
          <a:xfrm>
            <a:off x="340166" y="1406932"/>
            <a:ext cx="11134165" cy="25425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8D4AE74F-4B02-CFC1-0F0D-16908C07D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038" y="1525548"/>
            <a:ext cx="11134165" cy="2502299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800" b="1" u="sng" dirty="0">
                <a:latin typeface="Agency FB" panose="020B0503020202020204" pitchFamily="34" charset="0"/>
              </a:rPr>
              <a:t>Expertise Métiers </a:t>
            </a:r>
            <a:r>
              <a:rPr lang="fr-FR" sz="1800" b="1" dirty="0">
                <a:latin typeface="Agency FB" panose="020B0503020202020204" pitchFamily="34" charset="0"/>
              </a:rPr>
              <a:t>:  </a:t>
            </a:r>
            <a:endParaRPr lang="fr-FR" sz="1800" dirty="0">
              <a:latin typeface="Agency FB" panose="020B0503020202020204" pitchFamily="34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800" dirty="0">
                <a:latin typeface="Agency FB" panose="020B0503020202020204" pitchFamily="34" charset="0"/>
              </a:rPr>
              <a:t> Connaissance du marché et des centrales d’achat.  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800" dirty="0">
                <a:latin typeface="Agency FB" panose="020B0503020202020204" pitchFamily="34" charset="0"/>
              </a:rPr>
              <a:t> Connaissance des clients, prescripteurs, constructeurs, éditeurs, distributeurs, intégrateurs, partenaires technologiques.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800" dirty="0">
                <a:latin typeface="Agency FB" panose="020B0503020202020204" pitchFamily="34" charset="0"/>
              </a:rPr>
              <a:t> Evènements/Salons.</a:t>
            </a:r>
          </a:p>
          <a:p>
            <a:pPr marL="914400" lvl="2" indent="0">
              <a:lnSpc>
                <a:spcPct val="150000"/>
              </a:lnSpc>
              <a:buNone/>
            </a:pPr>
            <a:endParaRPr lang="fr-FR" sz="1800" dirty="0">
              <a:latin typeface="Agency FB" panose="020B0503020202020204" pitchFamily="34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fr-FR" sz="1800" dirty="0">
              <a:latin typeface="Agency FB" panose="020B0503020202020204" pitchFamily="34" charset="0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B77055DD-9A19-BCDB-3742-26A456B3B7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70" y="242968"/>
            <a:ext cx="1446723" cy="874948"/>
          </a:xfrm>
          <a:prstGeom prst="rect">
            <a:avLst/>
          </a:prstGeom>
        </p:spPr>
      </p:pic>
      <p:grpSp>
        <p:nvGrpSpPr>
          <p:cNvPr id="7" name="Groupe 6">
            <a:extLst>
              <a:ext uri="{FF2B5EF4-FFF2-40B4-BE49-F238E27FC236}">
                <a16:creationId xmlns:a16="http://schemas.microsoft.com/office/drawing/2014/main" id="{97FD8296-4FE5-D9FF-4581-ABADEB1971B5}"/>
              </a:ext>
            </a:extLst>
          </p:cNvPr>
          <p:cNvGrpSpPr/>
          <p:nvPr/>
        </p:nvGrpSpPr>
        <p:grpSpPr>
          <a:xfrm>
            <a:off x="-191589" y="4228148"/>
            <a:ext cx="11665920" cy="2410279"/>
            <a:chOff x="-182880" y="4027849"/>
            <a:chExt cx="11657212" cy="2410279"/>
          </a:xfrm>
        </p:grpSpPr>
        <p:sp>
          <p:nvSpPr>
            <p:cNvPr id="6" name="Rectangle : coins arrondis 5">
              <a:extLst>
                <a:ext uri="{FF2B5EF4-FFF2-40B4-BE49-F238E27FC236}">
                  <a16:creationId xmlns:a16="http://schemas.microsoft.com/office/drawing/2014/main" id="{F3489B1C-17B2-17E6-A952-27E502FD1E5C}"/>
                </a:ext>
              </a:extLst>
            </p:cNvPr>
            <p:cNvSpPr/>
            <p:nvPr/>
          </p:nvSpPr>
          <p:spPr>
            <a:xfrm>
              <a:off x="340167" y="4027849"/>
              <a:ext cx="11134165" cy="2331899"/>
            </a:xfrm>
            <a:prstGeom prst="roundRect">
              <a:avLst/>
            </a:prstGeom>
            <a:solidFill>
              <a:srgbClr val="BF8A3D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Espace réservé du contenu 9">
              <a:extLst>
                <a:ext uri="{FF2B5EF4-FFF2-40B4-BE49-F238E27FC236}">
                  <a16:creationId xmlns:a16="http://schemas.microsoft.com/office/drawing/2014/main" id="{6C1FEEB1-743F-5D52-696B-D5C62664F3D4}"/>
                </a:ext>
              </a:extLst>
            </p:cNvPr>
            <p:cNvSpPr txBox="1">
              <a:spLocks/>
            </p:cNvSpPr>
            <p:nvPr/>
          </p:nvSpPr>
          <p:spPr>
            <a:xfrm>
              <a:off x="-182880" y="4106229"/>
              <a:ext cx="11205143" cy="2331899"/>
            </a:xfrm>
            <a:prstGeom prst="rect">
              <a:avLst/>
            </a:prstGeom>
            <a:noFill/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2">
                <a:lnSpc>
                  <a:spcPct val="150000"/>
                </a:lnSpc>
                <a:buFont typeface="Wingdings" panose="05000000000000000000" pitchFamily="2" charset="2"/>
                <a:buChar char="q"/>
              </a:pPr>
              <a:r>
                <a:rPr lang="fr-FR" sz="1800" b="1" u="sng" dirty="0">
                  <a:solidFill>
                    <a:schemeClr val="bg1"/>
                  </a:solidFill>
                  <a:latin typeface="Agency FB" panose="020B0503020202020204" pitchFamily="34" charset="0"/>
                </a:rPr>
                <a:t>Expertise  Solutions : </a:t>
              </a:r>
            </a:p>
            <a:p>
              <a:pPr lvl="3">
                <a:lnSpc>
                  <a:spcPct val="150000"/>
                </a:lnSpc>
                <a:buFont typeface="Wingdings" panose="05000000000000000000" pitchFamily="2" charset="2"/>
                <a:buChar char="q"/>
              </a:pPr>
              <a:r>
                <a:rPr lang="fr-FR" altLang="fr-FR" sz="1600" dirty="0">
                  <a:solidFill>
                    <a:schemeClr val="bg1"/>
                  </a:solidFill>
                  <a:latin typeface="Agency FB" panose="020B0503020202020204" pitchFamily="34" charset="0"/>
                  <a:cs typeface="Calibri" panose="020F0502020204030204" pitchFamily="34" charset="0"/>
                </a:rPr>
                <a:t> Mobilité via les technologies  : UHF / DECT / WIFI / Smartphone / GSM.</a:t>
              </a:r>
            </a:p>
            <a:p>
              <a:pPr lvl="3">
                <a:lnSpc>
                  <a:spcPct val="150000"/>
                </a:lnSpc>
                <a:buFont typeface="Wingdings" panose="05000000000000000000" pitchFamily="2" charset="2"/>
                <a:buChar char="q"/>
              </a:pPr>
              <a:r>
                <a:rPr lang="fr-FR" altLang="fr-FR" sz="1600" dirty="0">
                  <a:solidFill>
                    <a:schemeClr val="bg1"/>
                  </a:solidFill>
                  <a:latin typeface="Agency FB" panose="020B0503020202020204" pitchFamily="34" charset="0"/>
                  <a:cs typeface="Calibri" panose="020F0502020204030204" pitchFamily="34" charset="0"/>
                </a:rPr>
                <a:t> Interopérabilité des solutions</a:t>
              </a:r>
            </a:p>
            <a:p>
              <a:pPr lvl="3">
                <a:lnSpc>
                  <a:spcPct val="150000"/>
                </a:lnSpc>
                <a:buFont typeface="Wingdings" panose="05000000000000000000" pitchFamily="2" charset="2"/>
                <a:buChar char="q"/>
              </a:pPr>
              <a:r>
                <a:rPr lang="fr-FR" altLang="fr-FR" sz="1600" dirty="0">
                  <a:solidFill>
                    <a:schemeClr val="bg1"/>
                  </a:solidFill>
                  <a:latin typeface="Agency FB" panose="020B0503020202020204" pitchFamily="34" charset="0"/>
                  <a:cs typeface="Calibri" panose="020F0502020204030204" pitchFamily="34" charset="0"/>
                </a:rPr>
                <a:t> Besoins des utilisateurs tel que : Dispositif d’Alarme des travailleurs isolés, traçabilité, gestion et remontée d’alarmes ou d’évènements.</a:t>
              </a:r>
            </a:p>
            <a:p>
              <a:pPr lvl="3">
                <a:lnSpc>
                  <a:spcPct val="150000"/>
                </a:lnSpc>
                <a:buFont typeface="Wingdings" panose="05000000000000000000" pitchFamily="2" charset="2"/>
                <a:buChar char="q"/>
              </a:pPr>
              <a:r>
                <a:rPr lang="fr-FR" altLang="fr-FR" sz="1600" dirty="0">
                  <a:solidFill>
                    <a:schemeClr val="bg1"/>
                  </a:solidFill>
                  <a:latin typeface="Agency FB" panose="020B0503020202020204" pitchFamily="34" charset="0"/>
                  <a:cs typeface="Calibri" panose="020F0502020204030204" pitchFamily="34" charset="0"/>
                </a:rPr>
                <a:t> Appel Malade.</a:t>
              </a:r>
              <a:endParaRPr lang="fr-FR" altLang="fr-FR" sz="1600" dirty="0">
                <a:latin typeface="Agency FB" panose="020B0503020202020204" pitchFamily="34" charset="0"/>
                <a:cs typeface="Calibri" panose="020F0502020204030204" pitchFamily="34" charset="0"/>
              </a:endParaRPr>
            </a:p>
            <a:p>
              <a:pPr marL="914400" lvl="2" indent="0">
                <a:lnSpc>
                  <a:spcPct val="150000"/>
                </a:lnSpc>
                <a:buFont typeface="Arial" panose="020B0604020202020204" pitchFamily="34" charset="0"/>
                <a:buNone/>
              </a:pPr>
              <a:endParaRPr lang="fr-FR" sz="1800" dirty="0">
                <a:latin typeface="Agency FB" panose="020B0503020202020204" pitchFamily="34" charset="0"/>
              </a:endParaRPr>
            </a:p>
            <a:p>
              <a:pPr lvl="2">
                <a:lnSpc>
                  <a:spcPct val="150000"/>
                </a:lnSpc>
                <a:buFont typeface="Wingdings" panose="05000000000000000000" pitchFamily="2" charset="2"/>
                <a:buChar char="q"/>
              </a:pPr>
              <a:endParaRPr lang="fr-FR" sz="1800" dirty="0">
                <a:latin typeface="Agency FB" panose="020B0503020202020204" pitchFamily="34" charset="0"/>
              </a:endParaRPr>
            </a:p>
            <a:p>
              <a:pPr lvl="2">
                <a:lnSpc>
                  <a:spcPct val="150000"/>
                </a:lnSpc>
                <a:buFont typeface="Wingdings" panose="05000000000000000000" pitchFamily="2" charset="2"/>
                <a:buChar char="q"/>
              </a:pPr>
              <a:endParaRPr lang="fr-FR" sz="1800" dirty="0">
                <a:latin typeface="Agency FB" panose="020B0503020202020204" pitchFamily="34" charset="0"/>
              </a:endParaRPr>
            </a:p>
            <a:p>
              <a:pPr marL="914400" lvl="2" indent="0">
                <a:lnSpc>
                  <a:spcPct val="150000"/>
                </a:lnSpc>
                <a:buFont typeface="Arial" panose="020B0604020202020204" pitchFamily="34" charset="0"/>
                <a:buNone/>
              </a:pPr>
              <a:endParaRPr lang="fr-FR" sz="1800" dirty="0">
                <a:latin typeface="Agency FB" panose="020B0503020202020204" pitchFamily="34" charset="0"/>
              </a:endParaRPr>
            </a:p>
            <a:p>
              <a:pPr lvl="2">
                <a:lnSpc>
                  <a:spcPct val="150000"/>
                </a:lnSpc>
                <a:buFont typeface="Wingdings" panose="05000000000000000000" pitchFamily="2" charset="2"/>
                <a:buChar char="q"/>
              </a:pPr>
              <a:endParaRPr lang="fr-FR" sz="1800" dirty="0">
                <a:latin typeface="Agency FB" panose="020B05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2728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2EC1B-50FA-585F-47BE-3372D4187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>
            <a:extLst>
              <a:ext uri="{FF2B5EF4-FFF2-40B4-BE49-F238E27FC236}">
                <a16:creationId xmlns:a16="http://schemas.microsoft.com/office/drawing/2014/main" id="{AC2BD5E4-554B-DB92-3D35-9DCCC77B2B33}"/>
              </a:ext>
            </a:extLst>
          </p:cNvPr>
          <p:cNvSpPr txBox="1"/>
          <p:nvPr/>
        </p:nvSpPr>
        <p:spPr>
          <a:xfrm>
            <a:off x="544363" y="1447445"/>
            <a:ext cx="8303546" cy="4999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u="sng" dirty="0">
                <a:latin typeface="Agency FB" panose="020B0503020202020204" pitchFamily="34" charset="0"/>
              </a:rPr>
              <a:t>Propositions de prestations :</a:t>
            </a:r>
          </a:p>
          <a:p>
            <a:endParaRPr lang="fr-FR" dirty="0">
              <a:latin typeface="Agency FB" panose="020B0503020202020204" pitchFamily="34" charset="0"/>
            </a:endParaRP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latin typeface="Agency FB" panose="020B0503020202020204" pitchFamily="34" charset="0"/>
              </a:rPr>
              <a:t>Accompagnement sur projet et à la prise de décision.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latin typeface="Agency FB" panose="020B0503020202020204" pitchFamily="34" charset="0"/>
              </a:rPr>
              <a:t>Réflexion sur projet organisationnel, offre produits et Solutions.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latin typeface="Agency FB" panose="020B0503020202020204" pitchFamily="34" charset="0"/>
              </a:rPr>
              <a:t>Vision des constructeurs, prescripteurs, grossistes, intégrateurs et sous traitants. 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latin typeface="Agency FB" panose="020B0503020202020204" pitchFamily="34" charset="0"/>
              </a:rPr>
              <a:t>Veille technologique et tendance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latin typeface="Agency FB" panose="020B0503020202020204" pitchFamily="34" charset="0"/>
              </a:rPr>
              <a:t>Etude de marchés.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latin typeface="Agency FB" panose="020B0503020202020204" pitchFamily="34" charset="0"/>
              </a:rPr>
              <a:t>Mise en relation  :  clients, prescripteurs, partenaires technologiques, grossistes et intégrateurs.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latin typeface="Agency FB" panose="020B0503020202020204" pitchFamily="34" charset="0"/>
              </a:rPr>
              <a:t>Mise en relation avec des postulants.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latin typeface="Agency FB" panose="020B0503020202020204" pitchFamily="34" charset="0"/>
              </a:rPr>
              <a:t>Participation à des évènements : salons nationaux ou locaux, internes ou externes.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1600" dirty="0">
                <a:latin typeface="Agency FB" panose="020B0503020202020204" pitchFamily="34" charset="0"/>
              </a:rPr>
              <a:t>Accompagnement pour croissance externe et organique.</a:t>
            </a:r>
            <a:endParaRPr lang="fr-FR" sz="1400" dirty="0">
              <a:latin typeface="Agency FB" panose="020B0503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BA99B13-1782-55A1-4AAF-6AB6BA8479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70" y="242968"/>
            <a:ext cx="1446723" cy="87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782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A84FA-C72F-BF37-44D7-95D92E7BB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9BB27592-299F-539F-7D8C-FF4508674436}"/>
              </a:ext>
            </a:extLst>
          </p:cNvPr>
          <p:cNvSpPr txBox="1"/>
          <p:nvPr/>
        </p:nvSpPr>
        <p:spPr>
          <a:xfrm>
            <a:off x="662518" y="1896908"/>
            <a:ext cx="974307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u="sng" dirty="0">
                <a:latin typeface="Agency FB" panose="020B0503020202020204" pitchFamily="34" charset="0"/>
              </a:rPr>
              <a:t>Tarification 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b="1" u="sng" dirty="0">
              <a:latin typeface="Agency FB" panose="020B0503020202020204" pitchFamily="34" charset="0"/>
            </a:endParaRP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b="1" u="sng" dirty="0">
                <a:latin typeface="Agency FB" panose="020B0503020202020204" pitchFamily="34" charset="0"/>
              </a:rPr>
              <a:t>Intervention ponctuelle à la journée* : </a:t>
            </a:r>
            <a:r>
              <a:rPr lang="fr-FR" sz="1600" dirty="0">
                <a:latin typeface="Agency FB" panose="020B0503020202020204" pitchFamily="34" charset="0"/>
              </a:rPr>
              <a:t>	1 000€ H.T</a:t>
            </a: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endParaRPr lang="fr-FR" sz="1600" b="1" u="sng" dirty="0">
              <a:latin typeface="Agency FB" panose="020B0503020202020204" pitchFamily="34" charset="0"/>
            </a:endParaRPr>
          </a:p>
          <a:p>
            <a:pPr marL="742950" lvl="1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b="1" u="sng" dirty="0">
                <a:latin typeface="Agency FB" panose="020B0503020202020204" pitchFamily="34" charset="0"/>
              </a:rPr>
              <a:t>Intervention sur Mission* </a:t>
            </a:r>
            <a:r>
              <a:rPr lang="fr-FR" sz="1600" b="1" dirty="0">
                <a:latin typeface="Agency FB" panose="020B0503020202020204" pitchFamily="34" charset="0"/>
              </a:rPr>
              <a:t>:</a:t>
            </a:r>
            <a:r>
              <a:rPr lang="fr-FR" sz="1600" dirty="0">
                <a:latin typeface="Agency FB" panose="020B0503020202020204" pitchFamily="34" charset="0"/>
              </a:rPr>
              <a:t>		Sur devis</a:t>
            </a:r>
          </a:p>
          <a:p>
            <a:endParaRPr lang="fr-FR" dirty="0">
              <a:latin typeface="Agency FB" panose="020B05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u="sng" dirty="0">
              <a:latin typeface="Agency FB" panose="020B0503020202020204" pitchFamily="34" charset="0"/>
            </a:endParaRPr>
          </a:p>
          <a:p>
            <a:r>
              <a:rPr lang="fr-FR" sz="1200" i="1" u="sng" dirty="0">
                <a:latin typeface="Agency FB" panose="020B0503020202020204" pitchFamily="34" charset="0"/>
              </a:rPr>
              <a:t>* En jours et heures ouvrés, frais de vie et déplacement en  sus,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0F54526-2944-63FB-7210-1DA875AAD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70" y="242968"/>
            <a:ext cx="1446723" cy="87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409291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1308</TotalTime>
  <Words>381</Words>
  <Application>Microsoft Office PowerPoint</Application>
  <PresentationFormat>Grand écran</PresentationFormat>
  <Paragraphs>71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Agency FB</vt:lpstr>
      <vt:lpstr>Arial</vt:lpstr>
      <vt:lpstr>Arial Nova Cond</vt:lpstr>
      <vt:lpstr>Arial Nova Cond Light</vt:lpstr>
      <vt:lpstr>Calibri</vt:lpstr>
      <vt:lpstr>Calibri Light</vt:lpstr>
      <vt:lpstr>Wingdings</vt:lpstr>
      <vt:lpstr>Conception personnalisée</vt:lpstr>
      <vt:lpstr>Présentation PowerPoint</vt:lpstr>
      <vt:lpstr>Présentation PowerPoint</vt:lpstr>
      <vt:lpstr>Expériences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Reynaud</dc:creator>
  <cp:lastModifiedBy>Eric Reynaud</cp:lastModifiedBy>
  <cp:revision>291</cp:revision>
  <dcterms:created xsi:type="dcterms:W3CDTF">2024-02-05T17:20:05Z</dcterms:created>
  <dcterms:modified xsi:type="dcterms:W3CDTF">2024-10-25T07:13:50Z</dcterms:modified>
</cp:coreProperties>
</file>